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57" r:id="rId3"/>
    <p:sldId id="258" r:id="rId4"/>
    <p:sldId id="259" r:id="rId5"/>
    <p:sldId id="260" r:id="rId6"/>
    <p:sldId id="261" r:id="rId7"/>
    <p:sldId id="262" r:id="rId8"/>
    <p:sldId id="263" r:id="rId9"/>
    <p:sldId id="264" r:id="rId10"/>
    <p:sldId id="27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30" autoAdjust="0"/>
    <p:restoredTop sz="94660"/>
  </p:normalViewPr>
  <p:slideViewPr>
    <p:cSldViewPr snapToGrid="0">
      <p:cViewPr varScale="1">
        <p:scale>
          <a:sx n="73" d="100"/>
          <a:sy n="73" d="100"/>
        </p:scale>
        <p:origin x="4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237952917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824635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206276296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1585107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1660231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4278516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2335631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2119823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16440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371907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2344270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FDBEE-4761-49DB-A007-0E414A8EA65C}" type="slidenum">
              <a:rPr lang="en-US" smtClean="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10963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3778952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1354701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1594726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25100596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49DFCA-D5BF-47E6-8228-BC75B3EB2485}" type="datetimeFigureOut">
              <a:rPr lang="en-US" smtClean="0"/>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FDBEE-4761-49DB-A007-0E414A8EA65C}" type="slidenum">
              <a:rPr lang="en-US" smtClean="0"/>
              <a:t>‹#›</a:t>
            </a:fld>
            <a:endParaRPr lang="en-US" dirty="0"/>
          </a:p>
        </p:txBody>
      </p:sp>
    </p:spTree>
    <p:extLst>
      <p:ext uri="{BB962C8B-B14F-4D97-AF65-F5344CB8AC3E}">
        <p14:creationId xmlns:p14="http://schemas.microsoft.com/office/powerpoint/2010/main" val="66406866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649DFCA-D5BF-47E6-8228-BC75B3EB2485}" type="datetimeFigureOut">
              <a:rPr lang="en-US" smtClean="0"/>
              <a:t>3/7/2020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39FDBEE-4761-49DB-A007-0E414A8EA65C}" type="slidenum">
              <a:rPr lang="en-US" smtClean="0"/>
              <a:t>‹#›</a:t>
            </a:fld>
            <a:endParaRPr lang="en-US" dirty="0"/>
          </a:p>
        </p:txBody>
      </p:sp>
    </p:spTree>
    <p:extLst>
      <p:ext uri="{BB962C8B-B14F-4D97-AF65-F5344CB8AC3E}">
        <p14:creationId xmlns:p14="http://schemas.microsoft.com/office/powerpoint/2010/main" val="669919238"/>
      </p:ext>
    </p:extLst>
  </p:cSld>
  <p:clrMap bg1="dk1" tx1="lt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EF7888-530A-4CAA-A38E-F2D2CE419A68}"/>
              </a:ext>
            </a:extLst>
          </p:cNvPr>
          <p:cNvSpPr>
            <a:spLocks noGrp="1"/>
          </p:cNvSpPr>
          <p:nvPr>
            <p:ph type="title"/>
          </p:nvPr>
        </p:nvSpPr>
        <p:spPr>
          <a:xfrm>
            <a:off x="838200" y="365125"/>
            <a:ext cx="10515600" cy="5134527"/>
          </a:xfrm>
        </p:spPr>
        <p:txBody>
          <a:bodyPr>
            <a:noAutofit/>
          </a:bodyPr>
          <a:lstStyle/>
          <a:p>
            <a:pPr algn="ctr">
              <a:lnSpc>
                <a:spcPct val="200000"/>
              </a:lnSpc>
            </a:pPr>
            <a:r>
              <a:rPr lang="en-US" sz="2800" cap="none" dirty="0">
                <a:latin typeface="Times New Roman" panose="02020603050405020304" pitchFamily="18" charset="0"/>
                <a:cs typeface="Times New Roman" panose="02020603050405020304" pitchFamily="18" charset="0"/>
              </a:rPr>
              <a:t>I</a:t>
            </a:r>
            <a:r>
              <a:rPr lang="en-US" sz="2800" b="1" cap="none" dirty="0" smtClean="0">
                <a:latin typeface="Times New Roman" panose="02020603050405020304" pitchFamily="18" charset="0"/>
                <a:cs typeface="Times New Roman" panose="02020603050405020304" pitchFamily="18" charset="0"/>
              </a:rPr>
              <a:t>mportance of correctional officer training</a:t>
            </a:r>
            <a:br>
              <a:rPr lang="en-US" sz="2800" b="1" cap="none" dirty="0" smtClean="0">
                <a:latin typeface="Times New Roman" panose="02020603050405020304" pitchFamily="18" charset="0"/>
                <a:cs typeface="Times New Roman" panose="02020603050405020304" pitchFamily="18" charset="0"/>
              </a:rPr>
            </a:br>
            <a:r>
              <a:rPr lang="en-US" sz="2800" b="1" cap="none" dirty="0" smtClean="0">
                <a:latin typeface="Times New Roman" panose="02020603050405020304" pitchFamily="18" charset="0"/>
                <a:cs typeface="Times New Roman" panose="02020603050405020304" pitchFamily="18" charset="0"/>
              </a:rPr>
              <a:t>Student’s </a:t>
            </a:r>
            <a:r>
              <a:rPr lang="en-US" sz="2800" cap="none" dirty="0">
                <a:latin typeface="Times New Roman" panose="02020603050405020304" pitchFamily="18" charset="0"/>
                <a:cs typeface="Times New Roman" panose="02020603050405020304" pitchFamily="18" charset="0"/>
              </a:rPr>
              <a:t>N</a:t>
            </a:r>
            <a:r>
              <a:rPr lang="en-US" sz="2800" b="1" cap="none" dirty="0" smtClean="0">
                <a:latin typeface="Times New Roman" panose="02020603050405020304" pitchFamily="18" charset="0"/>
                <a:cs typeface="Times New Roman" panose="02020603050405020304" pitchFamily="18" charset="0"/>
              </a:rPr>
              <a:t>ame</a:t>
            </a:r>
            <a:br>
              <a:rPr lang="en-US" sz="2800" b="1" cap="none" dirty="0" smtClean="0">
                <a:latin typeface="Times New Roman" panose="02020603050405020304" pitchFamily="18" charset="0"/>
                <a:cs typeface="Times New Roman" panose="02020603050405020304" pitchFamily="18" charset="0"/>
              </a:rPr>
            </a:br>
            <a:r>
              <a:rPr lang="en-US" sz="2800" b="1" cap="none" dirty="0" smtClean="0">
                <a:latin typeface="Times New Roman" panose="02020603050405020304" pitchFamily="18" charset="0"/>
                <a:cs typeface="Times New Roman" panose="02020603050405020304" pitchFamily="18" charset="0"/>
              </a:rPr>
              <a:t>Institutional </a:t>
            </a:r>
            <a:r>
              <a:rPr lang="en-US" sz="2800" cap="none" dirty="0">
                <a:latin typeface="Times New Roman" panose="02020603050405020304" pitchFamily="18" charset="0"/>
                <a:cs typeface="Times New Roman" panose="02020603050405020304" pitchFamily="18" charset="0"/>
              </a:rPr>
              <a:t>A</a:t>
            </a:r>
            <a:r>
              <a:rPr lang="en-US" sz="2800" b="1" cap="none" dirty="0" smtClean="0">
                <a:latin typeface="Times New Roman" panose="02020603050405020304" pitchFamily="18" charset="0"/>
                <a:cs typeface="Times New Roman" panose="02020603050405020304" pitchFamily="18" charset="0"/>
              </a:rPr>
              <a:t>ffiliation</a:t>
            </a:r>
            <a:br>
              <a:rPr lang="en-US" sz="2800" b="1" cap="none" dirty="0" smtClean="0">
                <a:latin typeface="Times New Roman" panose="02020603050405020304" pitchFamily="18" charset="0"/>
                <a:cs typeface="Times New Roman" panose="02020603050405020304" pitchFamily="18" charset="0"/>
              </a:rPr>
            </a:br>
            <a:r>
              <a:rPr lang="en-US" sz="2800" b="1" cap="none" dirty="0" smtClean="0">
                <a:latin typeface="Times New Roman" panose="02020603050405020304" pitchFamily="18" charset="0"/>
                <a:cs typeface="Times New Roman" panose="02020603050405020304" pitchFamily="18" charset="0"/>
              </a:rPr>
              <a:t>Date</a:t>
            </a:r>
            <a:endParaRPr lang="en-US" sz="2800" b="1"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2877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3FEE1C-6D1B-4AB0-96C1-99E85D9BD37E}"/>
              </a:ext>
            </a:extLst>
          </p:cNvPr>
          <p:cNvSpPr>
            <a:spLocks noGrp="1"/>
          </p:cNvSpPr>
          <p:nvPr>
            <p:ph type="title"/>
          </p:nvPr>
        </p:nvSpPr>
        <p:spPr>
          <a:xfrm>
            <a:off x="838200" y="-245896"/>
            <a:ext cx="10515600" cy="1325563"/>
          </a:xfrm>
        </p:spPr>
        <p:txBody>
          <a:bodyPr>
            <a:normAutofit/>
          </a:bodyPr>
          <a:lstStyle/>
          <a:p>
            <a:pPr algn="ctr"/>
            <a:r>
              <a:rPr lang="en-US" sz="3200" cap="none" dirty="0">
                <a:latin typeface="Times New Roman" panose="02020603050405020304" pitchFamily="18" charset="0"/>
                <a:cs typeface="Times New Roman" panose="02020603050405020304" pitchFamily="18" charset="0"/>
              </a:rPr>
              <a:t>I</a:t>
            </a:r>
            <a:r>
              <a:rPr lang="en-US" sz="3200" cap="none" dirty="0" smtClean="0">
                <a:latin typeface="Times New Roman" panose="02020603050405020304" pitchFamily="18" charset="0"/>
                <a:cs typeface="Times New Roman" panose="02020603050405020304" pitchFamily="18" charset="0"/>
              </a:rPr>
              <a:t>ntroduction </a:t>
            </a:r>
            <a:endParaRPr lang="en-US" sz="3200" b="1" cap="none"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6F5F7690-949F-4900-97BF-849322992435}"/>
              </a:ext>
            </a:extLst>
          </p:cNvPr>
          <p:cNvSpPr>
            <a:spLocks noGrp="1"/>
          </p:cNvSpPr>
          <p:nvPr>
            <p:ph idx="1"/>
          </p:nvPr>
        </p:nvSpPr>
        <p:spPr>
          <a:xfrm>
            <a:off x="838200" y="814972"/>
            <a:ext cx="10515600" cy="5754270"/>
          </a:xfrm>
        </p:spPr>
        <p:txBody>
          <a:bodyPr>
            <a:noAutofit/>
          </a:bodyPr>
          <a:lstStyle/>
          <a:p>
            <a:pPr>
              <a:lnSpc>
                <a:spcPct val="200000"/>
              </a:lnSpc>
            </a:pPr>
            <a:r>
              <a:rPr lang="en-US" sz="2400" dirty="0" smtClean="0">
                <a:latin typeface="Times New Roman" panose="02020603050405020304" pitchFamily="18" charset="0"/>
                <a:cs typeface="Times New Roman" panose="02020603050405020304" pitchFamily="18" charset="0"/>
              </a:rPr>
              <a:t>A correctional </a:t>
            </a:r>
            <a:r>
              <a:rPr lang="en-US" sz="2400" dirty="0">
                <a:latin typeface="Times New Roman" panose="02020603050405020304" pitchFamily="18" charset="0"/>
                <a:cs typeface="Times New Roman" panose="02020603050405020304" pitchFamily="18" charset="0"/>
              </a:rPr>
              <a:t>officer is the person in charge or responsible for monitoring and overseeing arrested individuals who are awaiting trial or those who have been sentenced to serve a jail term in a jail, prison or a  reformatory.</a:t>
            </a:r>
          </a:p>
          <a:p>
            <a:pPr>
              <a:lnSpc>
                <a:spcPct val="200000"/>
              </a:lnSpc>
            </a:pPr>
            <a:r>
              <a:rPr lang="en-US" sz="2400" dirty="0">
                <a:latin typeface="Times New Roman" panose="02020603050405020304" pitchFamily="18" charset="0"/>
                <a:cs typeface="Times New Roman" panose="02020603050405020304" pitchFamily="18" charset="0"/>
              </a:rPr>
              <a:t>Their major role is to enforce rules and regulations and maintain order by preventive disturbances, any assault and escapes. </a:t>
            </a:r>
          </a:p>
          <a:p>
            <a:pPr>
              <a:lnSpc>
                <a:spcPct val="200000"/>
              </a:lnSpc>
            </a:pPr>
            <a:r>
              <a:rPr lang="en-US" sz="2400" dirty="0">
                <a:latin typeface="Times New Roman" panose="02020603050405020304" pitchFamily="18" charset="0"/>
                <a:cs typeface="Times New Roman" panose="02020603050405020304" pitchFamily="18" charset="0"/>
              </a:rPr>
              <a:t>They also conduct searches randomly to check for any weapons, drugs and also enforce discipline and settle any conflicts among the inmates. </a:t>
            </a:r>
          </a:p>
        </p:txBody>
      </p:sp>
    </p:spTree>
    <p:extLst>
      <p:ext uri="{BB962C8B-B14F-4D97-AF65-F5344CB8AC3E}">
        <p14:creationId xmlns:p14="http://schemas.microsoft.com/office/powerpoint/2010/main" val="1187397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D6A0-0E20-4416-9D8D-C7C01A6D3385}"/>
              </a:ext>
            </a:extLst>
          </p:cNvPr>
          <p:cNvSpPr>
            <a:spLocks noGrp="1"/>
          </p:cNvSpPr>
          <p:nvPr>
            <p:ph type="title"/>
          </p:nvPr>
        </p:nvSpPr>
        <p:spPr/>
        <p:txBody>
          <a:bodyPr>
            <a:normAutofit/>
          </a:bodyPr>
          <a:lstStyle/>
          <a:p>
            <a:pPr algn="ctr"/>
            <a:r>
              <a:rPr lang="en-US" sz="3200" cap="none" dirty="0">
                <a:latin typeface="Times New Roman" panose="02020603050405020304" pitchFamily="18" charset="0"/>
                <a:cs typeface="Times New Roman" panose="02020603050405020304" pitchFamily="18" charset="0"/>
              </a:rPr>
              <a:t>R</a:t>
            </a:r>
            <a:r>
              <a:rPr lang="en-US" sz="3200" b="1" cap="none" dirty="0" smtClean="0">
                <a:latin typeface="Times New Roman" panose="02020603050405020304" pitchFamily="18" charset="0"/>
                <a:cs typeface="Times New Roman" panose="02020603050405020304" pitchFamily="18" charset="0"/>
              </a:rPr>
              <a:t>oles of a correctional officer</a:t>
            </a:r>
            <a:endParaRPr lang="en-US" sz="3200" b="1"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2754AF5-EBE7-47C6-96FF-7DE23182006F}"/>
              </a:ext>
            </a:extLst>
          </p:cNvPr>
          <p:cNvSpPr>
            <a:spLocks noGrp="1"/>
          </p:cNvSpPr>
          <p:nvPr>
            <p:ph idx="1"/>
          </p:nvPr>
        </p:nvSpPr>
        <p:spPr>
          <a:xfrm>
            <a:off x="838200" y="1690688"/>
            <a:ext cx="10515600" cy="4486275"/>
          </a:xfrm>
        </p:spPr>
        <p:txBody>
          <a:bodyPr>
            <a:normAutofit/>
          </a:bodyPr>
          <a:lstStyle/>
          <a:p>
            <a:pPr>
              <a:lnSpc>
                <a:spcPct val="220000"/>
              </a:lnSpc>
            </a:pPr>
            <a:r>
              <a:rPr lang="en-US" dirty="0">
                <a:latin typeface="Times New Roman" panose="02020603050405020304" pitchFamily="18" charset="0"/>
                <a:cs typeface="Times New Roman" panose="02020603050405020304" pitchFamily="18" charset="0"/>
              </a:rPr>
              <a:t>They enforce law and keep order in jails and prisons. </a:t>
            </a:r>
          </a:p>
          <a:p>
            <a:pPr>
              <a:lnSpc>
                <a:spcPct val="220000"/>
              </a:lnSpc>
            </a:pPr>
            <a:r>
              <a:rPr lang="en-US" dirty="0">
                <a:latin typeface="Times New Roman" panose="02020603050405020304" pitchFamily="18" charset="0"/>
                <a:cs typeface="Times New Roman" panose="02020603050405020304" pitchFamily="18" charset="0"/>
              </a:rPr>
              <a:t>Its is their duty </a:t>
            </a:r>
            <a:r>
              <a:rPr lang="en-US" sz="2400" dirty="0">
                <a:latin typeface="Times New Roman" panose="02020603050405020304" pitchFamily="18" charset="0"/>
                <a:cs typeface="Times New Roman" panose="02020603050405020304" pitchFamily="18" charset="0"/>
              </a:rPr>
              <a:t>to</a:t>
            </a:r>
            <a:r>
              <a:rPr lang="en-US" dirty="0">
                <a:latin typeface="Times New Roman" panose="02020603050405020304" pitchFamily="18" charset="0"/>
                <a:cs typeface="Times New Roman" panose="02020603050405020304" pitchFamily="18" charset="0"/>
              </a:rPr>
              <a:t> supervise the activities of the inmates.</a:t>
            </a:r>
          </a:p>
          <a:p>
            <a:pPr>
              <a:lnSpc>
                <a:spcPct val="220000"/>
              </a:lnSpc>
            </a:pPr>
            <a:r>
              <a:rPr lang="en-US" dirty="0">
                <a:latin typeface="Times New Roman" panose="02020603050405020304" pitchFamily="18" charset="0"/>
                <a:cs typeface="Times New Roman" panose="02020603050405020304" pitchFamily="18" charset="0"/>
              </a:rPr>
              <a:t>Counselling and help in rehabilitating offenders.</a:t>
            </a:r>
          </a:p>
          <a:p>
            <a:pPr>
              <a:lnSpc>
                <a:spcPct val="220000"/>
              </a:lnSpc>
            </a:pPr>
            <a:r>
              <a:rPr lang="en-US" dirty="0">
                <a:latin typeface="Times New Roman" panose="02020603050405020304" pitchFamily="18" charset="0"/>
                <a:cs typeface="Times New Roman" panose="02020603050405020304" pitchFamily="18" charset="0"/>
              </a:rPr>
              <a:t>Reporting the conducts of the inmates and also checking the conditions of facilities in institution</a:t>
            </a:r>
          </a:p>
          <a:p>
            <a:pPr>
              <a:lnSpc>
                <a:spcPct val="220000"/>
              </a:lnSpc>
            </a:pPr>
            <a:r>
              <a:rPr lang="en-US" dirty="0">
                <a:latin typeface="Times New Roman" panose="02020603050405020304" pitchFamily="18" charset="0"/>
                <a:cs typeface="Times New Roman" panose="02020603050405020304" pitchFamily="18" charset="0"/>
              </a:rPr>
              <a:t>Searching inmates  periodically for </a:t>
            </a:r>
            <a:r>
              <a:rPr lang="en-US" sz="2400" dirty="0">
                <a:latin typeface="Times New Roman" panose="02020603050405020304" pitchFamily="18" charset="0"/>
                <a:cs typeface="Times New Roman" panose="02020603050405020304" pitchFamily="18" charset="0"/>
              </a:rPr>
              <a:t>any</a:t>
            </a:r>
            <a:r>
              <a:rPr lang="en-US" dirty="0">
                <a:latin typeface="Times New Roman" panose="02020603050405020304" pitchFamily="18" charset="0"/>
                <a:cs typeface="Times New Roman" panose="02020603050405020304" pitchFamily="18" charset="0"/>
              </a:rPr>
              <a:t> contraband items amongst them</a:t>
            </a:r>
          </a:p>
        </p:txBody>
      </p:sp>
    </p:spTree>
    <p:extLst>
      <p:ext uri="{BB962C8B-B14F-4D97-AF65-F5344CB8AC3E}">
        <p14:creationId xmlns:p14="http://schemas.microsoft.com/office/powerpoint/2010/main" val="1104926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F0FA5-F96E-4D93-B379-981FF8361541}"/>
              </a:ext>
            </a:extLst>
          </p:cNvPr>
          <p:cNvSpPr>
            <a:spLocks noGrp="1"/>
          </p:cNvSpPr>
          <p:nvPr>
            <p:ph type="title"/>
          </p:nvPr>
        </p:nvSpPr>
        <p:spPr/>
        <p:txBody>
          <a:bodyPr>
            <a:normAutofit/>
          </a:bodyPr>
          <a:lstStyle/>
          <a:p>
            <a:r>
              <a:rPr lang="en-US" cap="none" dirty="0">
                <a:latin typeface="Times New Roman" panose="02020603050405020304" pitchFamily="18" charset="0"/>
                <a:cs typeface="Times New Roman" panose="02020603050405020304" pitchFamily="18" charset="0"/>
              </a:rPr>
              <a:t>I</a:t>
            </a:r>
            <a:r>
              <a:rPr lang="en-US" b="1" cap="none" dirty="0" smtClean="0">
                <a:latin typeface="Times New Roman" panose="02020603050405020304" pitchFamily="18" charset="0"/>
                <a:cs typeface="Times New Roman" panose="02020603050405020304" pitchFamily="18" charset="0"/>
              </a:rPr>
              <a:t>mportance of training the correctional officers</a:t>
            </a:r>
            <a:endParaRPr lang="en-US" b="1"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BA90A5B-8BAC-4292-9393-DBDDF9E66FFA}"/>
              </a:ext>
            </a:extLst>
          </p:cNvPr>
          <p:cNvSpPr>
            <a:spLocks noGrp="1"/>
          </p:cNvSpPr>
          <p:nvPr>
            <p:ph idx="1"/>
          </p:nvPr>
        </p:nvSpPr>
        <p:spPr>
          <a:xfrm>
            <a:off x="838200" y="1825625"/>
            <a:ext cx="10515600" cy="6018964"/>
          </a:xfrm>
        </p:spPr>
        <p:txBody>
          <a:bodyPr>
            <a:noAutofit/>
          </a:bodyPr>
          <a:lstStyle/>
          <a:p>
            <a:pPr>
              <a:lnSpc>
                <a:spcPct val="200000"/>
              </a:lnSpc>
            </a:pPr>
            <a:r>
              <a:rPr lang="en-US" dirty="0">
                <a:latin typeface="Times New Roman" panose="02020603050405020304" pitchFamily="18" charset="0"/>
                <a:cs typeface="Times New Roman" panose="02020603050405020304" pitchFamily="18" charset="0"/>
              </a:rPr>
              <a:t>There are two major goals for training these officers. The first one is to make improvements that will last for long and improve their job performance .</a:t>
            </a:r>
          </a:p>
          <a:p>
            <a:pPr>
              <a:lnSpc>
                <a:spcPct val="200000"/>
              </a:lnSpc>
            </a:pPr>
            <a:r>
              <a:rPr lang="en-US" dirty="0">
                <a:latin typeface="Times New Roman" panose="02020603050405020304" pitchFamily="18" charset="0"/>
                <a:cs typeface="Times New Roman" panose="02020603050405020304" pitchFamily="18" charset="0"/>
              </a:rPr>
              <a:t>Secondly, this training develops the abilities of the offices to handle the increasing responsibility levels .</a:t>
            </a:r>
          </a:p>
          <a:p>
            <a:pPr>
              <a:lnSpc>
                <a:spcPct val="200000"/>
              </a:lnSpc>
            </a:pPr>
            <a:r>
              <a:rPr lang="en-US" dirty="0">
                <a:latin typeface="Times New Roman" panose="02020603050405020304" pitchFamily="18" charset="0"/>
                <a:cs typeface="Times New Roman" panose="02020603050405020304" pitchFamily="18" charset="0"/>
              </a:rPr>
              <a:t>The goals are interdependent and interactive between each other</a:t>
            </a:r>
          </a:p>
        </p:txBody>
      </p:sp>
    </p:spTree>
    <p:extLst>
      <p:ext uri="{BB962C8B-B14F-4D97-AF65-F5344CB8AC3E}">
        <p14:creationId xmlns:p14="http://schemas.microsoft.com/office/powerpoint/2010/main" val="3801507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FDD4E-4EE5-4EA6-9458-3A7C2F595699}"/>
              </a:ext>
            </a:extLst>
          </p:cNvPr>
          <p:cNvSpPr>
            <a:spLocks noGrp="1"/>
          </p:cNvSpPr>
          <p:nvPr>
            <p:ph type="title"/>
          </p:nvPr>
        </p:nvSpPr>
        <p:spPr/>
        <p:txBody>
          <a:bodyPr/>
          <a:lstStyle/>
          <a:p>
            <a:r>
              <a:rPr lang="en-US" cap="none" dirty="0" smtClean="0"/>
              <a:t>T</a:t>
            </a:r>
            <a:r>
              <a:rPr lang="en-US" b="1" cap="none" dirty="0" smtClean="0"/>
              <a:t>raining and motivation</a:t>
            </a:r>
            <a:endParaRPr lang="en-US" b="1" cap="none" dirty="0"/>
          </a:p>
        </p:txBody>
      </p:sp>
      <p:sp>
        <p:nvSpPr>
          <p:cNvPr id="3" name="Content Placeholder 2">
            <a:extLst>
              <a:ext uri="{FF2B5EF4-FFF2-40B4-BE49-F238E27FC236}">
                <a16:creationId xmlns:a16="http://schemas.microsoft.com/office/drawing/2014/main" id="{A447B05E-0D88-4A9D-A9FB-6268E449558A}"/>
              </a:ext>
            </a:extLst>
          </p:cNvPr>
          <p:cNvSpPr>
            <a:spLocks noGrp="1"/>
          </p:cNvSpPr>
          <p:nvPr>
            <p:ph idx="1"/>
          </p:nvPr>
        </p:nvSpPr>
        <p:spPr/>
        <p:txBody>
          <a:bodyPr>
            <a:normAutofit fontScale="77500" lnSpcReduction="20000"/>
          </a:bodyPr>
          <a:lstStyle/>
          <a:p>
            <a:r>
              <a:rPr lang="en-US" sz="2800" dirty="0">
                <a:latin typeface="Times New Roman" panose="02020603050405020304" pitchFamily="18" charset="0"/>
                <a:cs typeface="Times New Roman" panose="02020603050405020304" pitchFamily="18" charset="0"/>
              </a:rPr>
              <a:t>The trainee is  motivated to learn skills which  are grabbed through thorough practices .</a:t>
            </a:r>
          </a:p>
          <a:p>
            <a:r>
              <a:rPr lang="en-US" sz="2800" dirty="0">
                <a:latin typeface="Times New Roman" panose="02020603050405020304" pitchFamily="18" charset="0"/>
                <a:cs typeface="Times New Roman" panose="02020603050405020304" pitchFamily="18" charset="0"/>
              </a:rPr>
              <a:t>The trainees also are taught to understand the reason for each particular drill and agree with the importance</a:t>
            </a:r>
          </a:p>
          <a:p>
            <a:pPr>
              <a:lnSpc>
                <a:spcPct val="200000"/>
              </a:lnSpc>
            </a:pPr>
            <a:r>
              <a:rPr lang="en-US" sz="2800" dirty="0">
                <a:latin typeface="Times New Roman" panose="02020603050405020304" pitchFamily="18" charset="0"/>
                <a:cs typeface="Times New Roman" panose="02020603050405020304" pitchFamily="18" charset="0"/>
              </a:rPr>
              <a:t>If a trainee will be less motivated as they train then it simply means that they will graduate still as a chaotic officer who can not understand inmates and this will result in chaos in prison (Smith, et., al, 1998).</a:t>
            </a:r>
          </a:p>
        </p:txBody>
      </p:sp>
    </p:spTree>
    <p:extLst>
      <p:ext uri="{BB962C8B-B14F-4D97-AF65-F5344CB8AC3E}">
        <p14:creationId xmlns:p14="http://schemas.microsoft.com/office/powerpoint/2010/main" val="1847741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40CB4-D816-4D92-8BB2-6FDE85F612FC}"/>
              </a:ext>
            </a:extLst>
          </p:cNvPr>
          <p:cNvSpPr>
            <a:spLocks noGrp="1"/>
          </p:cNvSpPr>
          <p:nvPr>
            <p:ph type="title"/>
          </p:nvPr>
        </p:nvSpPr>
        <p:spPr/>
        <p:txBody>
          <a:bodyPr/>
          <a:lstStyle/>
          <a:p>
            <a:r>
              <a:rPr lang="en-US" cap="none" dirty="0"/>
              <a:t>M</a:t>
            </a:r>
            <a:r>
              <a:rPr lang="en-US" b="1" cap="none" dirty="0" smtClean="0"/>
              <a:t>otivation </a:t>
            </a:r>
            <a:r>
              <a:rPr lang="en-US" b="1" cap="none" dirty="0" err="1" smtClean="0"/>
              <a:t>cont</a:t>
            </a:r>
            <a:r>
              <a:rPr lang="en-US" b="1" cap="none" dirty="0" smtClean="0"/>
              <a:t>…</a:t>
            </a:r>
            <a:endParaRPr lang="en-US" b="1" cap="none" dirty="0"/>
          </a:p>
        </p:txBody>
      </p:sp>
      <p:sp>
        <p:nvSpPr>
          <p:cNvPr id="3" name="Content Placeholder 2">
            <a:extLst>
              <a:ext uri="{FF2B5EF4-FFF2-40B4-BE49-F238E27FC236}">
                <a16:creationId xmlns:a16="http://schemas.microsoft.com/office/drawing/2014/main" id="{EBD104B9-20BB-4DFC-95F3-19D3CB980D11}"/>
              </a:ext>
            </a:extLst>
          </p:cNvPr>
          <p:cNvSpPr>
            <a:spLocks noGrp="1"/>
          </p:cNvSpPr>
          <p:nvPr>
            <p:ph idx="1"/>
          </p:nvPr>
        </p:nvSpPr>
        <p:spPr/>
        <p:txBody>
          <a:bodyPr>
            <a:normAutofit fontScale="77500" lnSpcReduction="20000"/>
          </a:bodyPr>
          <a:lstStyle/>
          <a:p>
            <a:pPr>
              <a:lnSpc>
                <a:spcPct val="200000"/>
              </a:lnSpc>
            </a:pPr>
            <a:r>
              <a:rPr lang="en-US" sz="3200" dirty="0">
                <a:latin typeface="Times New Roman" panose="02020603050405020304" pitchFamily="18" charset="0"/>
                <a:cs typeface="Times New Roman" panose="02020603050405020304" pitchFamily="18" charset="0"/>
              </a:rPr>
              <a:t>The motivation provided during the training also ensures that the trainees grab every concept and also create a competition like attitude among them and this at the end will lead to production of competent officers in the field.</a:t>
            </a:r>
          </a:p>
          <a:p>
            <a:pPr>
              <a:lnSpc>
                <a:spcPct val="200000"/>
              </a:lnSpc>
            </a:pPr>
            <a:r>
              <a:rPr lang="en-US" sz="3200" dirty="0">
                <a:latin typeface="Times New Roman" panose="02020603050405020304" pitchFamily="18" charset="0"/>
                <a:cs typeface="Times New Roman" panose="02020603050405020304" pitchFamily="18" charset="0"/>
              </a:rPr>
              <a:t>Motivation will also develop a trainees attitude to handle different levels responsibly and also build the desire to grow or get promotions.</a:t>
            </a:r>
          </a:p>
        </p:txBody>
      </p:sp>
    </p:spTree>
    <p:extLst>
      <p:ext uri="{BB962C8B-B14F-4D97-AF65-F5344CB8AC3E}">
        <p14:creationId xmlns:p14="http://schemas.microsoft.com/office/powerpoint/2010/main" val="108975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F8EA-74B3-4CD0-A085-A0DB9CDC4BA9}"/>
              </a:ext>
            </a:extLst>
          </p:cNvPr>
          <p:cNvSpPr>
            <a:spLocks noGrp="1"/>
          </p:cNvSpPr>
          <p:nvPr>
            <p:ph type="title"/>
          </p:nvPr>
        </p:nvSpPr>
        <p:spPr/>
        <p:txBody>
          <a:bodyPr/>
          <a:lstStyle/>
          <a:p>
            <a:r>
              <a:rPr lang="en-US" cap="none" dirty="0"/>
              <a:t>T</a:t>
            </a:r>
            <a:r>
              <a:rPr lang="en-US" b="1" cap="none" dirty="0" smtClean="0"/>
              <a:t>raining leads to learning of new skills</a:t>
            </a:r>
            <a:endParaRPr lang="en-US" b="1" cap="none" dirty="0"/>
          </a:p>
        </p:txBody>
      </p:sp>
      <p:sp>
        <p:nvSpPr>
          <p:cNvPr id="3" name="Content Placeholder 2">
            <a:extLst>
              <a:ext uri="{FF2B5EF4-FFF2-40B4-BE49-F238E27FC236}">
                <a16:creationId xmlns:a16="http://schemas.microsoft.com/office/drawing/2014/main" id="{8C6D1408-013D-4314-984E-5AD7A10D5CC3}"/>
              </a:ext>
            </a:extLst>
          </p:cNvPr>
          <p:cNvSpPr>
            <a:spLocks noGrp="1"/>
          </p:cNvSpPr>
          <p:nvPr>
            <p:ph idx="1"/>
          </p:nvPr>
        </p:nvSpPr>
        <p:spPr/>
        <p:txBody>
          <a:bodyPr>
            <a:normAutofit fontScale="92500"/>
          </a:bodyPr>
          <a:lstStyle/>
          <a:p>
            <a:r>
              <a:rPr lang="en-US" sz="2800" dirty="0">
                <a:latin typeface="Times New Roman" panose="02020603050405020304" pitchFamily="18" charset="0"/>
                <a:cs typeface="Times New Roman" panose="02020603050405020304" pitchFamily="18" charset="0"/>
              </a:rPr>
              <a:t>This occurs due to interaction of several components with the other.. This is further contributed by an individuals capacity to learn as well as their motivation, norms and values and the training methods being used..</a:t>
            </a:r>
          </a:p>
          <a:p>
            <a:r>
              <a:rPr lang="en-US" sz="2800" dirty="0">
                <a:latin typeface="Times New Roman" panose="02020603050405020304" pitchFamily="18" charset="0"/>
                <a:cs typeface="Times New Roman" panose="02020603050405020304" pitchFamily="18" charset="0"/>
              </a:rPr>
              <a:t>The agency or training staff should be competent. </a:t>
            </a:r>
          </a:p>
          <a:p>
            <a:r>
              <a:rPr lang="en-US" sz="2800" dirty="0">
                <a:latin typeface="Times New Roman" panose="02020603050405020304" pitchFamily="18" charset="0"/>
                <a:cs typeface="Times New Roman" panose="02020603050405020304" pitchFamily="18" charset="0"/>
              </a:rPr>
              <a:t>This training equips the officers with skills such  as communication skills important for communicating with the  inmates effectively and efficiently (Duffee, 197</a:t>
            </a:r>
            <a:r>
              <a:rPr lang="en-US" sz="2800" dirty="0">
                <a:effectLst/>
                <a:latin typeface="Times New Roman" panose="02020603050405020304" pitchFamily="18" charset="0"/>
                <a:cs typeface="Times New Roman" panose="02020603050405020304" pitchFamily="18" charset="0"/>
              </a:rPr>
              <a:t>4</a:t>
            </a:r>
            <a:r>
              <a:rPr lang="en-US" dirty="0">
                <a:effectLst/>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7643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CDDA-97C4-4059-9A7F-C3B3A84949FE}"/>
              </a:ext>
            </a:extLst>
          </p:cNvPr>
          <p:cNvSpPr>
            <a:spLocks noGrp="1"/>
          </p:cNvSpPr>
          <p:nvPr>
            <p:ph type="title"/>
          </p:nvPr>
        </p:nvSpPr>
        <p:spPr/>
        <p:txBody>
          <a:bodyPr/>
          <a:lstStyle/>
          <a:p>
            <a:r>
              <a:rPr lang="en-US" cap="none" dirty="0"/>
              <a:t>L</a:t>
            </a:r>
            <a:r>
              <a:rPr lang="en-US" b="1" cap="none" dirty="0" smtClean="0"/>
              <a:t>earning of new skills </a:t>
            </a:r>
            <a:r>
              <a:rPr lang="en-US" b="1" cap="none" dirty="0" err="1" smtClean="0"/>
              <a:t>cont</a:t>
            </a:r>
            <a:r>
              <a:rPr lang="en-US" b="1" cap="none" dirty="0" smtClean="0"/>
              <a:t>…</a:t>
            </a:r>
            <a:endParaRPr lang="en-US" b="1" cap="none" dirty="0"/>
          </a:p>
        </p:txBody>
      </p:sp>
      <p:sp>
        <p:nvSpPr>
          <p:cNvPr id="3" name="Content Placeholder 2">
            <a:extLst>
              <a:ext uri="{FF2B5EF4-FFF2-40B4-BE49-F238E27FC236}">
                <a16:creationId xmlns:a16="http://schemas.microsoft.com/office/drawing/2014/main" id="{45557109-BC1F-4B37-9267-EA76FAE1B3BB}"/>
              </a:ext>
            </a:extLst>
          </p:cNvPr>
          <p:cNvSpPr>
            <a:spLocks noGrp="1"/>
          </p:cNvSpPr>
          <p:nvPr>
            <p:ph idx="1"/>
          </p:nvPr>
        </p:nvSpPr>
        <p:spPr/>
        <p:txBody>
          <a:bodyPr>
            <a:normAutofit lnSpcReduction="10000"/>
          </a:bodyPr>
          <a:lstStyle/>
          <a:p>
            <a:r>
              <a:rPr lang="en-US" sz="3200" dirty="0">
                <a:latin typeface="Times New Roman" panose="02020603050405020304" pitchFamily="18" charset="0"/>
                <a:cs typeface="Times New Roman" panose="02020603050405020304" pitchFamily="18" charset="0"/>
              </a:rPr>
              <a:t>Some courses offered include psychology  will help during handling of the inmates, studying their thoughts and formulating the best ways of handling them</a:t>
            </a:r>
          </a:p>
          <a:p>
            <a:r>
              <a:rPr lang="en-US" sz="3200" dirty="0">
                <a:latin typeface="Times New Roman" panose="02020603050405020304" pitchFamily="18" charset="0"/>
                <a:cs typeface="Times New Roman" panose="02020603050405020304" pitchFamily="18" charset="0"/>
              </a:rPr>
              <a:t>A course for instance on guidance and counselling will equip ones with skills for giving guidance to offended inmates and also dealing with the ones affected psychologically.</a:t>
            </a:r>
          </a:p>
        </p:txBody>
      </p:sp>
    </p:spTree>
    <p:extLst>
      <p:ext uri="{BB962C8B-B14F-4D97-AF65-F5344CB8AC3E}">
        <p14:creationId xmlns:p14="http://schemas.microsoft.com/office/powerpoint/2010/main" val="611520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2752E-CEAC-4B7C-AC83-741D02A2671A}"/>
              </a:ext>
            </a:extLst>
          </p:cNvPr>
          <p:cNvSpPr>
            <a:spLocks noGrp="1"/>
          </p:cNvSpPr>
          <p:nvPr>
            <p:ph type="title"/>
          </p:nvPr>
        </p:nvSpPr>
        <p:spPr/>
        <p:txBody>
          <a:bodyPr/>
          <a:lstStyle/>
          <a:p>
            <a:r>
              <a:rPr lang="en-US" b="1" dirty="0"/>
              <a:t> </a:t>
            </a:r>
            <a:r>
              <a:rPr lang="en-US" cap="none" dirty="0"/>
              <a:t>T</a:t>
            </a:r>
            <a:r>
              <a:rPr lang="en-US" b="1" cap="none" dirty="0" smtClean="0"/>
              <a:t>raining improves job performance</a:t>
            </a:r>
            <a:endParaRPr lang="en-US" b="1" cap="none" dirty="0"/>
          </a:p>
        </p:txBody>
      </p:sp>
      <p:sp>
        <p:nvSpPr>
          <p:cNvPr id="3" name="Content Placeholder 2">
            <a:extLst>
              <a:ext uri="{FF2B5EF4-FFF2-40B4-BE49-F238E27FC236}">
                <a16:creationId xmlns:a16="http://schemas.microsoft.com/office/drawing/2014/main" id="{AEB8920B-D1E0-42F6-A5C1-7318DAF52C04}"/>
              </a:ext>
            </a:extLst>
          </p:cNvPr>
          <p:cNvSpPr>
            <a:spLocks noGrp="1"/>
          </p:cNvSpPr>
          <p:nvPr>
            <p:ph idx="1"/>
          </p:nvPr>
        </p:nvSpPr>
        <p:spPr/>
        <p:txBody>
          <a:bodyPr>
            <a:normAutofit fontScale="92500" lnSpcReduction="20000"/>
          </a:bodyPr>
          <a:lstStyle/>
          <a:p>
            <a:r>
              <a:rPr lang="en-US" sz="3200" dirty="0">
                <a:latin typeface="Times New Roman" panose="02020603050405020304" pitchFamily="18" charset="0"/>
                <a:cs typeface="Times New Roman" panose="02020603050405020304" pitchFamily="18" charset="0"/>
              </a:rPr>
              <a:t>During training one is equipped with values and norms . Trainees acquire values as individuals and apply them to their jobs so as to improve their career.</a:t>
            </a:r>
          </a:p>
          <a:p>
            <a:r>
              <a:rPr lang="en-US" sz="3200" dirty="0">
                <a:latin typeface="Times New Roman" panose="02020603050405020304" pitchFamily="18" charset="0"/>
                <a:cs typeface="Times New Roman" panose="02020603050405020304" pitchFamily="18" charset="0"/>
              </a:rPr>
              <a:t>Knowledge for instance on rights of the inmates is important since one will know the limits of their powers and they will never violate the prisoners rights which would get  them sued or loose their job.</a:t>
            </a:r>
          </a:p>
        </p:txBody>
      </p:sp>
    </p:spTree>
    <p:extLst>
      <p:ext uri="{BB962C8B-B14F-4D97-AF65-F5344CB8AC3E}">
        <p14:creationId xmlns:p14="http://schemas.microsoft.com/office/powerpoint/2010/main" val="3898235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T</a:t>
            </a:r>
            <a:r>
              <a:rPr lang="en-US" cap="none" dirty="0" smtClean="0"/>
              <a:t>raining improves job performance </a:t>
            </a:r>
            <a:endParaRPr lang="en-US" cap="none"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dirty="0"/>
          </a:p>
        </p:txBody>
      </p:sp>
      <p:pic>
        <p:nvPicPr>
          <p:cNvPr id="5" name="Picture 4"/>
          <p:cNvPicPr>
            <a:picLocks noChangeAspect="1"/>
          </p:cNvPicPr>
          <p:nvPr/>
        </p:nvPicPr>
        <p:blipFill>
          <a:blip r:embed="rId2"/>
          <a:stretch>
            <a:fillRect/>
          </a:stretch>
        </p:blipFill>
        <p:spPr>
          <a:xfrm>
            <a:off x="7576457" y="1515291"/>
            <a:ext cx="2743200" cy="3056709"/>
          </a:xfrm>
          <a:prstGeom prst="rect">
            <a:avLst/>
          </a:prstGeom>
        </p:spPr>
      </p:pic>
    </p:spTree>
    <p:extLst>
      <p:ext uri="{BB962C8B-B14F-4D97-AF65-F5344CB8AC3E}">
        <p14:creationId xmlns:p14="http://schemas.microsoft.com/office/powerpoint/2010/main" val="872725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E98B9-D92A-4EC8-A0EF-E508DCF3641F}"/>
              </a:ext>
            </a:extLst>
          </p:cNvPr>
          <p:cNvSpPr>
            <a:spLocks noGrp="1"/>
          </p:cNvSpPr>
          <p:nvPr>
            <p:ph type="title"/>
          </p:nvPr>
        </p:nvSpPr>
        <p:spPr/>
        <p:txBody>
          <a:bodyPr>
            <a:normAutofit/>
          </a:bodyPr>
          <a:lstStyle/>
          <a:p>
            <a:pPr algn="l"/>
            <a:r>
              <a:rPr lang="en-US" cap="none" dirty="0"/>
              <a:t>I</a:t>
            </a:r>
            <a:r>
              <a:rPr lang="en-US" b="1" cap="none" dirty="0" smtClean="0"/>
              <a:t>mprovement of job performance through training </a:t>
            </a:r>
            <a:r>
              <a:rPr lang="en-US" b="1" cap="none" dirty="0" err="1" smtClean="0"/>
              <a:t>cont</a:t>
            </a:r>
            <a:r>
              <a:rPr lang="en-US" b="1" cap="none" dirty="0" smtClean="0"/>
              <a:t>…</a:t>
            </a:r>
            <a:endParaRPr lang="en-US" b="1" cap="none" dirty="0"/>
          </a:p>
        </p:txBody>
      </p:sp>
      <p:sp>
        <p:nvSpPr>
          <p:cNvPr id="3" name="Content Placeholder 2">
            <a:extLst>
              <a:ext uri="{FF2B5EF4-FFF2-40B4-BE49-F238E27FC236}">
                <a16:creationId xmlns:a16="http://schemas.microsoft.com/office/drawing/2014/main" id="{95373EE2-ADCB-4330-A124-7789D2C75917}"/>
              </a:ext>
            </a:extLst>
          </p:cNvPr>
          <p:cNvSpPr>
            <a:spLocks noGrp="1"/>
          </p:cNvSpPr>
          <p:nvPr>
            <p:ph idx="1"/>
          </p:nvPr>
        </p:nvSpPr>
        <p:spPr/>
        <p:txBody>
          <a:bodyPr>
            <a:normAutofit fontScale="85000" lnSpcReduction="20000"/>
          </a:bodyPr>
          <a:lstStyle/>
          <a:p>
            <a:r>
              <a:rPr lang="en-US" sz="3200" dirty="0">
                <a:latin typeface="Times New Roman" panose="02020603050405020304" pitchFamily="18" charset="0"/>
                <a:cs typeface="Times New Roman" panose="02020603050405020304" pitchFamily="18" charset="0"/>
              </a:rPr>
              <a:t>If a member is  given an opportunity by the employer to attend a training session or a seminar  the employer, definitely expects them to heed results and this makes the officer work effortlessly and professionally.</a:t>
            </a:r>
          </a:p>
          <a:p>
            <a:r>
              <a:rPr lang="en-US" sz="3200" dirty="0">
                <a:latin typeface="Times New Roman" panose="02020603050405020304" pitchFamily="18" charset="0"/>
                <a:cs typeface="Times New Roman" panose="02020603050405020304" pitchFamily="18" charset="0"/>
              </a:rPr>
              <a:t>Administrative skills imparted helps the officers in formulating new ways of disciplining the inmates, purchasing or improving facilities of the institution.</a:t>
            </a:r>
          </a:p>
          <a:p>
            <a:pPr marL="36900" indent="0">
              <a:buNone/>
            </a:pPr>
            <a:r>
              <a:rPr lang="en-US" sz="3200" dirty="0">
                <a:latin typeface="Times New Roman" panose="02020603050405020304" pitchFamily="18" charset="0"/>
                <a:cs typeface="Times New Roman" panose="02020603050405020304" pitchFamily="18" charset="0"/>
              </a:rPr>
              <a:t>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795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3D029-1C16-4377-A4D7-0191D4697259}"/>
              </a:ext>
            </a:extLst>
          </p:cNvPr>
          <p:cNvSpPr>
            <a:spLocks noGrp="1"/>
          </p:cNvSpPr>
          <p:nvPr>
            <p:ph type="title"/>
          </p:nvPr>
        </p:nvSpPr>
        <p:spPr/>
        <p:txBody>
          <a:bodyPr>
            <a:normAutofit/>
          </a:bodyPr>
          <a:lstStyle/>
          <a:p>
            <a:r>
              <a:rPr lang="en-US" cap="none" dirty="0"/>
              <a:t>T</a:t>
            </a:r>
            <a:r>
              <a:rPr lang="en-US" b="1" cap="none" dirty="0" smtClean="0"/>
              <a:t>raining increases sense of responsibility of the officers</a:t>
            </a:r>
            <a:endParaRPr lang="en-US" b="1" cap="none" dirty="0"/>
          </a:p>
        </p:txBody>
      </p:sp>
      <p:sp>
        <p:nvSpPr>
          <p:cNvPr id="3" name="Content Placeholder 2">
            <a:extLst>
              <a:ext uri="{FF2B5EF4-FFF2-40B4-BE49-F238E27FC236}">
                <a16:creationId xmlns:a16="http://schemas.microsoft.com/office/drawing/2014/main" id="{A8AD59AA-0082-4EC2-8EA1-D02F7A86249A}"/>
              </a:ext>
            </a:extLst>
          </p:cNvPr>
          <p:cNvSpPr>
            <a:spLocks noGrp="1"/>
          </p:cNvSpPr>
          <p:nvPr>
            <p:ph idx="1"/>
          </p:nvPr>
        </p:nvSpPr>
        <p:spPr>
          <a:xfrm>
            <a:off x="913795" y="1732449"/>
            <a:ext cx="10353762" cy="6881463"/>
          </a:xfrm>
        </p:spPr>
        <p:txBody>
          <a:bodyPr>
            <a:noAutofit/>
          </a:bodyPr>
          <a:lstStyle/>
          <a:p>
            <a:pPr>
              <a:lnSpc>
                <a:spcPct val="200000"/>
              </a:lnSpc>
            </a:pPr>
            <a:r>
              <a:rPr lang="en-US" dirty="0">
                <a:latin typeface="Times New Roman" panose="02020603050405020304" pitchFamily="18" charset="0"/>
                <a:cs typeface="Times New Roman" panose="02020603050405020304" pitchFamily="18" charset="0"/>
              </a:rPr>
              <a:t>Individuals are trained to be openminded and to act responsibly. This entails the use of power and also language.</a:t>
            </a:r>
          </a:p>
          <a:p>
            <a:pPr>
              <a:lnSpc>
                <a:spcPct val="200000"/>
              </a:lnSpc>
            </a:pPr>
            <a:r>
              <a:rPr lang="en-US" dirty="0">
                <a:latin typeface="Times New Roman" panose="02020603050405020304" pitchFamily="18" charset="0"/>
                <a:cs typeface="Times New Roman" panose="02020603050405020304" pitchFamily="18" charset="0"/>
              </a:rPr>
              <a:t>Being open minded means that one can accommodate any idea and also  how to deal with personal issues and conflicts between you and the inmate. One is taught how to deal with anger provoked by inmates who want chaos or those who dislike you.</a:t>
            </a:r>
          </a:p>
          <a:p>
            <a:pPr>
              <a:lnSpc>
                <a:spcPct val="200000"/>
              </a:lnSpc>
            </a:pPr>
            <a:r>
              <a:rPr lang="en-US" dirty="0">
                <a:latin typeface="Times New Roman" panose="02020603050405020304" pitchFamily="18" charset="0"/>
                <a:cs typeface="Times New Roman" panose="02020603050405020304" pitchFamily="18" charset="0"/>
              </a:rPr>
              <a:t>Responsibility is imparted also in aspects such as honesty, being corruption free, being antiracist and equal treatment of all prisoners.</a:t>
            </a:r>
          </a:p>
        </p:txBody>
      </p:sp>
    </p:spTree>
    <p:extLst>
      <p:ext uri="{BB962C8B-B14F-4D97-AF65-F5344CB8AC3E}">
        <p14:creationId xmlns:p14="http://schemas.microsoft.com/office/powerpoint/2010/main" val="1868730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65322-F41F-4439-A1FC-AAD236FE5954}"/>
              </a:ext>
            </a:extLst>
          </p:cNvPr>
          <p:cNvSpPr>
            <a:spLocks noGrp="1"/>
          </p:cNvSpPr>
          <p:nvPr>
            <p:ph type="title"/>
          </p:nvPr>
        </p:nvSpPr>
        <p:spPr/>
        <p:txBody>
          <a:bodyPr/>
          <a:lstStyle/>
          <a:p>
            <a:r>
              <a:rPr lang="en-US" cap="none" dirty="0"/>
              <a:t>I</a:t>
            </a:r>
            <a:r>
              <a:rPr lang="en-US" b="1" cap="none" dirty="0" smtClean="0"/>
              <a:t>t leads to promotion</a:t>
            </a:r>
            <a:endParaRPr lang="en-US" b="1" cap="none" dirty="0"/>
          </a:p>
        </p:txBody>
      </p:sp>
      <p:sp>
        <p:nvSpPr>
          <p:cNvPr id="3" name="Content Placeholder 2">
            <a:extLst>
              <a:ext uri="{FF2B5EF4-FFF2-40B4-BE49-F238E27FC236}">
                <a16:creationId xmlns:a16="http://schemas.microsoft.com/office/drawing/2014/main" id="{B4B6C2CF-06D5-477D-BCF3-1A4E06D7A3E9}"/>
              </a:ext>
            </a:extLst>
          </p:cNvPr>
          <p:cNvSpPr>
            <a:spLocks noGrp="1"/>
          </p:cNvSpPr>
          <p:nvPr>
            <p:ph idx="1"/>
          </p:nvPr>
        </p:nvSpPr>
        <p:spPr>
          <a:xfrm>
            <a:off x="913795" y="1732449"/>
            <a:ext cx="10353762" cy="5125551"/>
          </a:xfrm>
        </p:spPr>
        <p:txBody>
          <a:bodyPr>
            <a:noAutofit/>
          </a:bodyPr>
          <a:lstStyle/>
          <a:p>
            <a:pPr>
              <a:lnSpc>
                <a:spcPct val="200000"/>
              </a:lnSpc>
            </a:pPr>
            <a:r>
              <a:rPr lang="en-US" sz="2400" dirty="0">
                <a:latin typeface="Times New Roman" panose="02020603050405020304" pitchFamily="18" charset="0"/>
                <a:cs typeface="Times New Roman" panose="02020603050405020304" pitchFamily="18" charset="0"/>
              </a:rPr>
              <a:t>Continuous training exercises will earn one certificates that will build the curriculum vitae hence increase their chances of getting a promotion  to a level up job group. </a:t>
            </a:r>
          </a:p>
          <a:p>
            <a:pPr>
              <a:lnSpc>
                <a:spcPct val="200000"/>
              </a:lnSpc>
            </a:pPr>
            <a:r>
              <a:rPr lang="en-US" sz="2400" dirty="0">
                <a:latin typeface="Times New Roman" panose="02020603050405020304" pitchFamily="18" charset="0"/>
                <a:cs typeface="Times New Roman" panose="02020603050405020304" pitchFamily="18" charset="0"/>
              </a:rPr>
              <a:t>Promotions come along with many opportunities as well as responsibilities. Promotions also allows recruit  of new officers meaning that continuous training will create employment opportunities for new recruits.</a:t>
            </a:r>
          </a:p>
        </p:txBody>
      </p:sp>
    </p:spTree>
    <p:extLst>
      <p:ext uri="{BB962C8B-B14F-4D97-AF65-F5344CB8AC3E}">
        <p14:creationId xmlns:p14="http://schemas.microsoft.com/office/powerpoint/2010/main" val="644333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63FCD-2D89-497C-90E1-48037F8883AE}"/>
              </a:ext>
            </a:extLst>
          </p:cNvPr>
          <p:cNvSpPr>
            <a:spLocks noGrp="1"/>
          </p:cNvSpPr>
          <p:nvPr>
            <p:ph type="title"/>
          </p:nvPr>
        </p:nvSpPr>
        <p:spPr/>
        <p:txBody>
          <a:bodyPr>
            <a:normAutofit/>
          </a:bodyPr>
          <a:lstStyle/>
          <a:p>
            <a:r>
              <a:rPr lang="en-US" cap="none" dirty="0"/>
              <a:t>T</a:t>
            </a:r>
            <a:r>
              <a:rPr lang="en-US" b="1" cap="none" dirty="0" smtClean="0"/>
              <a:t>raining explains how daily duties of a prison should be run.</a:t>
            </a:r>
            <a:endParaRPr lang="en-US" b="1" cap="none" dirty="0"/>
          </a:p>
        </p:txBody>
      </p:sp>
      <p:sp>
        <p:nvSpPr>
          <p:cNvPr id="3" name="Content Placeholder 2">
            <a:extLst>
              <a:ext uri="{FF2B5EF4-FFF2-40B4-BE49-F238E27FC236}">
                <a16:creationId xmlns:a16="http://schemas.microsoft.com/office/drawing/2014/main" id="{5BE5976B-7C7D-4B40-8291-21F0310B8663}"/>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This can occur  for clarification purposes on some ignored but important daily duties and such as being punctual or time conscious since inmates can take advantage of your weaknesses and threaten the peace of the prison or jail by hurting each other or other indiscipline cases such as attempting to escape.</a:t>
            </a:r>
          </a:p>
          <a:p>
            <a:pPr marL="36900" indent="0">
              <a:buNone/>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2158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7DB8-9BD0-417E-B029-BA0BB8AFDD66}"/>
              </a:ext>
            </a:extLst>
          </p:cNvPr>
          <p:cNvSpPr>
            <a:spLocks noGrp="1"/>
          </p:cNvSpPr>
          <p:nvPr>
            <p:ph type="title"/>
          </p:nvPr>
        </p:nvSpPr>
        <p:spPr/>
        <p:txBody>
          <a:bodyPr/>
          <a:lstStyle/>
          <a:p>
            <a:r>
              <a:rPr lang="en-US" cap="none" dirty="0"/>
              <a:t>T</a:t>
            </a:r>
            <a:r>
              <a:rPr lang="en-US" cap="none" dirty="0" smtClean="0"/>
              <a:t>raining explains how daily duties of a prison should be run</a:t>
            </a:r>
            <a:r>
              <a:rPr lang="en-US" dirty="0" smtClean="0"/>
              <a:t>.</a:t>
            </a:r>
            <a:endParaRPr lang="en-US" b="1" dirty="0"/>
          </a:p>
        </p:txBody>
      </p:sp>
      <p:sp>
        <p:nvSpPr>
          <p:cNvPr id="3" name="Content Placeholder 2">
            <a:extLst>
              <a:ext uri="{FF2B5EF4-FFF2-40B4-BE49-F238E27FC236}">
                <a16:creationId xmlns:a16="http://schemas.microsoft.com/office/drawing/2014/main" id="{39BB972C-CFE8-47ED-AAA8-EBDDB6F4DD31}"/>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Corrections is a system that is full of trials daily and therefore in instances of disciplining one ought to deal with it bearing the fact that the days to come they will have to see that particular inmate. </a:t>
            </a:r>
          </a:p>
          <a:p>
            <a:r>
              <a:rPr lang="en-US" sz="2800" dirty="0">
                <a:latin typeface="Times New Roman" panose="02020603050405020304" pitchFamily="18" charset="0"/>
                <a:cs typeface="Times New Roman" panose="02020603050405020304" pitchFamily="18" charset="0"/>
              </a:rPr>
              <a:t>Training is provided that as an officer, one should discipline inmates who live at where they work.</a:t>
            </a:r>
          </a:p>
        </p:txBody>
      </p:sp>
    </p:spTree>
    <p:extLst>
      <p:ext uri="{BB962C8B-B14F-4D97-AF65-F5344CB8AC3E}">
        <p14:creationId xmlns:p14="http://schemas.microsoft.com/office/powerpoint/2010/main" val="3610378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A8D79-247B-4D92-AFD3-E4423AFE052B}"/>
              </a:ext>
            </a:extLst>
          </p:cNvPr>
          <p:cNvSpPr>
            <a:spLocks noGrp="1"/>
          </p:cNvSpPr>
          <p:nvPr>
            <p:ph type="title"/>
          </p:nvPr>
        </p:nvSpPr>
        <p:spPr/>
        <p:txBody>
          <a:bodyPr/>
          <a:lstStyle/>
          <a:p>
            <a:r>
              <a:rPr lang="en-US" cap="none" dirty="0"/>
              <a:t>R</a:t>
            </a:r>
            <a:r>
              <a:rPr lang="en-US" b="1" cap="none" dirty="0" smtClean="0"/>
              <a:t>eferences</a:t>
            </a:r>
            <a:r>
              <a:rPr lang="en-US" b="1" dirty="0" smtClean="0"/>
              <a:t> </a:t>
            </a:r>
            <a:endParaRPr lang="en-US" b="1" dirty="0"/>
          </a:p>
        </p:txBody>
      </p:sp>
      <p:sp>
        <p:nvSpPr>
          <p:cNvPr id="3" name="Content Placeholder 2">
            <a:extLst>
              <a:ext uri="{FF2B5EF4-FFF2-40B4-BE49-F238E27FC236}">
                <a16:creationId xmlns:a16="http://schemas.microsoft.com/office/drawing/2014/main" id="{819B3F90-854A-457F-AEDB-A3AFAE6C21C0}"/>
              </a:ext>
            </a:extLst>
          </p:cNvPr>
          <p:cNvSpPr>
            <a:spLocks noGrp="1"/>
          </p:cNvSpPr>
          <p:nvPr>
            <p:ph idx="1"/>
          </p:nvPr>
        </p:nvSpPr>
        <p:spPr/>
        <p:txBody>
          <a:bodyPr>
            <a:normAutofit/>
          </a:bodyPr>
          <a:lstStyle/>
          <a:p>
            <a:r>
              <a:rPr lang="en-US" sz="2800" dirty="0" err="1" smtClean="0">
                <a:effectLst/>
                <a:latin typeface="Times New Roman" panose="02020603050405020304" pitchFamily="18" charset="0"/>
                <a:cs typeface="Times New Roman" panose="02020603050405020304" pitchFamily="18" charset="0"/>
              </a:rPr>
              <a:t>Duffee</a:t>
            </a:r>
            <a:r>
              <a:rPr lang="en-US" sz="2800" dirty="0">
                <a:effectLst/>
                <a:latin typeface="Times New Roman" panose="02020603050405020304" pitchFamily="18" charset="0"/>
                <a:cs typeface="Times New Roman" panose="02020603050405020304" pitchFamily="18" charset="0"/>
              </a:rPr>
              <a:t>, D. (1974). The correction officer subculture and organizational change. Journal of research in crime and delinquency, 11(2), 155-172</a:t>
            </a:r>
            <a:r>
              <a:rPr lang="en-US" sz="2800" dirty="0" smtClean="0">
                <a:effectLst/>
                <a:latin typeface="Times New Roman" panose="02020603050405020304" pitchFamily="18" charset="0"/>
                <a:cs typeface="Times New Roman" panose="02020603050405020304" pitchFamily="18" charset="0"/>
              </a:rPr>
              <a:t>.</a:t>
            </a:r>
          </a:p>
          <a:p>
            <a:r>
              <a:rPr lang="en-US" sz="2800" dirty="0">
                <a:effectLst/>
                <a:latin typeface="Times New Roman" panose="02020603050405020304" pitchFamily="18" charset="0"/>
                <a:cs typeface="Times New Roman" panose="02020603050405020304" pitchFamily="18" charset="0"/>
              </a:rPr>
              <a:t>Smith-</a:t>
            </a:r>
            <a:r>
              <a:rPr lang="en-US" sz="2800" dirty="0" err="1">
                <a:effectLst/>
                <a:latin typeface="Times New Roman" panose="02020603050405020304" pitchFamily="18" charset="0"/>
                <a:cs typeface="Times New Roman" panose="02020603050405020304" pitchFamily="18" charset="0"/>
              </a:rPr>
              <a:t>Jentsch</a:t>
            </a:r>
            <a:r>
              <a:rPr lang="en-US" sz="2800" dirty="0">
                <a:effectLst/>
                <a:latin typeface="Times New Roman" panose="02020603050405020304" pitchFamily="18" charset="0"/>
                <a:cs typeface="Times New Roman" panose="02020603050405020304" pitchFamily="18" charset="0"/>
              </a:rPr>
              <a:t>, K. A., </a:t>
            </a:r>
            <a:r>
              <a:rPr lang="en-US" sz="2800" dirty="0" err="1">
                <a:effectLst/>
                <a:latin typeface="Times New Roman" panose="02020603050405020304" pitchFamily="18" charset="0"/>
                <a:cs typeface="Times New Roman" panose="02020603050405020304" pitchFamily="18" charset="0"/>
              </a:rPr>
              <a:t>Zeisig</a:t>
            </a:r>
            <a:r>
              <a:rPr lang="en-US" sz="2800" dirty="0">
                <a:effectLst/>
                <a:latin typeface="Times New Roman" panose="02020603050405020304" pitchFamily="18" charset="0"/>
                <a:cs typeface="Times New Roman" panose="02020603050405020304" pitchFamily="18" charset="0"/>
              </a:rPr>
              <a:t>, R. L., Acton, B., &amp; McPherson, J. A. (1998). Team dimensional training: A strategy for guided team self-correction.</a:t>
            </a:r>
          </a:p>
          <a:p>
            <a:endParaRPr lang="en-US" sz="2800" dirty="0">
              <a:effectLst/>
              <a:latin typeface="Times New Roman" panose="02020603050405020304" pitchFamily="18" charset="0"/>
              <a:cs typeface="Times New Roman" panose="02020603050405020304" pitchFamily="18" charset="0"/>
            </a:endParaRPr>
          </a:p>
          <a:p>
            <a:endParaRPr lang="en-US" sz="2800" dirty="0">
              <a:effectLst/>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id="{D87A02F1-EFB7-46C7-9EAE-924AB2B36B50}"/>
              </a:ext>
            </a:extLst>
          </p:cNvPr>
          <p:cNvSpPr>
            <a:spLocks noChangeArrowheads="1"/>
          </p:cNvSpPr>
          <p:nvPr/>
        </p:nvSpPr>
        <p:spPr bwMode="auto">
          <a:xfrm>
            <a:off x="4043363" y="1917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44718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422</TotalTime>
  <Words>994</Words>
  <Application>Microsoft Office PowerPoint</Application>
  <PresentationFormat>Widescreen</PresentationFormat>
  <Paragraphs>54</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Bookman Old Style</vt:lpstr>
      <vt:lpstr>Rockwell</vt:lpstr>
      <vt:lpstr>Times New Roman</vt:lpstr>
      <vt:lpstr>Damask</vt:lpstr>
      <vt:lpstr>Importance of correctional officer training Student’s Name Institutional Affiliation Date</vt:lpstr>
      <vt:lpstr>Introduction </vt:lpstr>
      <vt:lpstr>Roles of a correctional officer</vt:lpstr>
      <vt:lpstr>Importance of training the correctional officers</vt:lpstr>
      <vt:lpstr>Training and motivation</vt:lpstr>
      <vt:lpstr>Motivation cont…</vt:lpstr>
      <vt:lpstr>Training leads to learning of new skills</vt:lpstr>
      <vt:lpstr>Learning of new skills cont…</vt:lpstr>
      <vt:lpstr> Training improves job performance</vt:lpstr>
      <vt:lpstr>Training improves job performance </vt:lpstr>
      <vt:lpstr>Improvement of job performance through training cont…</vt:lpstr>
      <vt:lpstr>Training increases sense of responsibility of the officers</vt:lpstr>
      <vt:lpstr>It leads to promotion</vt:lpstr>
      <vt:lpstr>Training explains how daily duties of a prison should be run.</vt:lpstr>
      <vt:lpstr>Training explains how daily duties of a prison should be run.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correctional officer training Student’s Name Institutional affiliation Date</dc:title>
  <dc:creator>COLLINSKE</dc:creator>
  <cp:lastModifiedBy>hp</cp:lastModifiedBy>
  <cp:revision>23</cp:revision>
  <dcterms:created xsi:type="dcterms:W3CDTF">2020-03-06T22:57:06Z</dcterms:created>
  <dcterms:modified xsi:type="dcterms:W3CDTF">2020-03-07T11:53:35Z</dcterms:modified>
</cp:coreProperties>
</file>